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52866B-36B6-479B-9B31-B31C70DAB7A8}" type="datetimeFigureOut">
              <a:rPr lang="en-CA" smtClean="0"/>
              <a:t>27/09/2017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7B4C12-2FCF-4F73-A998-5AB90792EC0D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kcvs.ca/site/projects/physics_files/specialRelativity/michelsonMorley/mmExperiment.sw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kcvs.ca/site/projects/physics_files/photoelectric/photoelectricEffect.sw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048" y="332656"/>
            <a:ext cx="4030216" cy="1800200"/>
          </a:xfrm>
        </p:spPr>
        <p:txBody>
          <a:bodyPr>
            <a:noAutofit/>
          </a:bodyPr>
          <a:lstStyle/>
          <a:p>
            <a:pPr algn="r"/>
            <a:r>
              <a:rPr lang="en-CA" sz="6000" dirty="0"/>
              <a:t>Anomalies in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4653136"/>
            <a:ext cx="2944416" cy="1656184"/>
          </a:xfrm>
        </p:spPr>
        <p:txBody>
          <a:bodyPr>
            <a:normAutofit/>
          </a:bodyPr>
          <a:lstStyle/>
          <a:p>
            <a:pPr algn="r"/>
            <a:r>
              <a:rPr lang="en-CA" dirty="0"/>
              <a:t>How does a paradigm deal with its black sheep?</a:t>
            </a:r>
          </a:p>
        </p:txBody>
      </p:sp>
      <p:pic>
        <p:nvPicPr>
          <p:cNvPr id="4" name="Snagit_PPTD1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551">
            <a:off x="749653" y="1405578"/>
            <a:ext cx="4733334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Paradigms Re-interpret themselves - Michelson-Morley Experiment</a:t>
            </a:r>
          </a:p>
        </p:txBody>
      </p:sp>
      <p:pic>
        <p:nvPicPr>
          <p:cNvPr id="10" name="Snagit_PPT569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24744"/>
            <a:ext cx="1959068" cy="48006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403648" y="1717253"/>
            <a:ext cx="5256584" cy="4664075"/>
          </a:xfrm>
        </p:spPr>
        <p:txBody>
          <a:bodyPr/>
          <a:lstStyle/>
          <a:p>
            <a:r>
              <a:rPr lang="en-CA" dirty="0"/>
              <a:t>The “greatest experiment that never worked!”</a:t>
            </a:r>
          </a:p>
          <a:p>
            <a:r>
              <a:rPr lang="en-CA" dirty="0"/>
              <a:t>Was intended to reveal Earth’s motion through the aether</a:t>
            </a:r>
          </a:p>
          <a:p>
            <a:r>
              <a:rPr lang="en-CA" dirty="0"/>
              <a:t>Series of experiments from 1882 - 1887</a:t>
            </a:r>
          </a:p>
          <a:p>
            <a:pPr marL="82296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828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No means NO!</a:t>
            </a:r>
          </a:p>
        </p:txBody>
      </p:sp>
      <p:pic>
        <p:nvPicPr>
          <p:cNvPr id="9" name="Snagit_PPT4B3A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18" y="1268760"/>
            <a:ext cx="4413626" cy="3168353"/>
          </a:xfrm>
        </p:spPr>
      </p:pic>
      <p:sp>
        <p:nvSpPr>
          <p:cNvPr id="10" name="TextBox 9"/>
          <p:cNvSpPr txBox="1"/>
          <p:nvPr/>
        </p:nvSpPr>
        <p:spPr>
          <a:xfrm>
            <a:off x="1619672" y="450912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 HINDSIGHT the experiment can be understood using</a:t>
            </a:r>
          </a:p>
          <a:p>
            <a:r>
              <a:rPr lang="en-CA" dirty="0"/>
              <a:t>Einstein’s Theory of Special Relativity – </a:t>
            </a:r>
            <a:r>
              <a:rPr lang="en-CA" dirty="0" err="1"/>
              <a:t>ie</a:t>
            </a:r>
            <a:r>
              <a:rPr lang="en-CA" dirty="0"/>
              <a:t> “Logic of Justification”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537321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MM experiment forced a radical re-</a:t>
            </a:r>
            <a:r>
              <a:rPr lang="en-CA" dirty="0" err="1"/>
              <a:t>intepretation</a:t>
            </a:r>
            <a:r>
              <a:rPr lang="en-CA" dirty="0"/>
              <a:t> of basic understandings (paradigms) in classical physics  but physics remained “classical” </a:t>
            </a:r>
          </a:p>
        </p:txBody>
      </p:sp>
    </p:spTree>
    <p:extLst>
      <p:ext uri="{BB962C8B-B14F-4D97-AF65-F5344CB8AC3E}">
        <p14:creationId xmlns:p14="http://schemas.microsoft.com/office/powerpoint/2010/main" val="147646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More re-interpretation: Perihelion advance of Mercury</a:t>
            </a:r>
          </a:p>
        </p:txBody>
      </p:sp>
      <p:pic>
        <p:nvPicPr>
          <p:cNvPr id="5" name="Snagit_PPT43CC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1008"/>
            <a:ext cx="4076191" cy="26095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1524000"/>
            <a:ext cx="6161888" cy="4663440"/>
          </a:xfrm>
        </p:spPr>
        <p:txBody>
          <a:bodyPr/>
          <a:lstStyle/>
          <a:p>
            <a:r>
              <a:rPr lang="en-CA" dirty="0"/>
              <a:t>Even after accounting for known masses in the solar system Mercury’s orbit showed a persistent extra shift of 43” per century*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667" y="63886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 </a:t>
            </a:r>
            <a:r>
              <a:rPr lang="en-CA" sz="1200" dirty="0"/>
              <a:t>43”  is a gap of 2mm as seen from a distance of 10m!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02" y="3769315"/>
            <a:ext cx="3518372" cy="21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8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You can’t get there from here: When Paradigms fail</a:t>
            </a:r>
          </a:p>
        </p:txBody>
      </p:sp>
      <p:pic>
        <p:nvPicPr>
          <p:cNvPr id="5" name="Snagit_PPT43FC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56792"/>
            <a:ext cx="2847619" cy="44190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640" y="1556792"/>
            <a:ext cx="4680520" cy="4663440"/>
          </a:xfrm>
        </p:spPr>
        <p:txBody>
          <a:bodyPr>
            <a:normAutofit/>
          </a:bodyPr>
          <a:lstStyle/>
          <a:p>
            <a:r>
              <a:rPr lang="en-CA" sz="2400" dirty="0"/>
              <a:t>The photoelectric effect was first noticed by Hertz in 1887</a:t>
            </a:r>
          </a:p>
          <a:p>
            <a:r>
              <a:rPr lang="en-CA" sz="2400" dirty="0"/>
              <a:t>Lenard began series of critical experiments in ~1902</a:t>
            </a:r>
          </a:p>
          <a:p>
            <a:r>
              <a:rPr lang="en-CA" sz="2400" dirty="0"/>
              <a:t>Einstein proposes particle model of light in 1905</a:t>
            </a:r>
          </a:p>
          <a:p>
            <a:r>
              <a:rPr lang="en-CA" sz="2400" dirty="0"/>
              <a:t>Millikan conducts “definitive” experiment in 1915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03648" y="6021288"/>
            <a:ext cx="44644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603436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Classical physics had no way of incorporating Einstein’s explanation into existing paradigms</a:t>
            </a:r>
          </a:p>
        </p:txBody>
      </p:sp>
    </p:spTree>
    <p:extLst>
      <p:ext uri="{BB962C8B-B14F-4D97-AF65-F5344CB8AC3E}">
        <p14:creationId xmlns:p14="http://schemas.microsoft.com/office/powerpoint/2010/main" val="278857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7AF5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6696744" cy="3817102"/>
          </a:xfrm>
        </p:spPr>
      </p:pic>
    </p:spTree>
    <p:extLst>
      <p:ext uri="{BB962C8B-B14F-4D97-AF65-F5344CB8AC3E}">
        <p14:creationId xmlns:p14="http://schemas.microsoft.com/office/powerpoint/2010/main" val="291484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 sum up…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168840" cy="4663440"/>
          </a:xfrm>
        </p:spPr>
        <p:txBody>
          <a:bodyPr/>
          <a:lstStyle/>
          <a:p>
            <a:r>
              <a:rPr lang="en-CA" dirty="0"/>
              <a:t>Anomalies arise naturally in mature science but are not an intended or predictable part of normal science</a:t>
            </a:r>
          </a:p>
          <a:p>
            <a:r>
              <a:rPr lang="en-CA" dirty="0"/>
              <a:t>Persistent inability to resolve/re-interpret anomaly leads to revolution</a:t>
            </a:r>
          </a:p>
        </p:txBody>
      </p:sp>
    </p:spTree>
    <p:extLst>
      <p:ext uri="{BB962C8B-B14F-4D97-AF65-F5344CB8AC3E}">
        <p14:creationId xmlns:p14="http://schemas.microsoft.com/office/powerpoint/2010/main" val="20572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hlinkClick r:id="" action="ppaction://hlinkshowjump?jump=lastslideviewed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731751" cy="6159845"/>
          </a:xfrm>
        </p:spPr>
      </p:pic>
      <p:pic>
        <p:nvPicPr>
          <p:cNvPr id="6" name="Content Placeholder 5">
            <a:hlinkClick r:id="" action="ppaction://hlinkshowjump?jump=lastslideviewed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613061" cy="6005334"/>
          </a:xfrm>
        </p:spPr>
      </p:pic>
    </p:spTree>
    <p:extLst>
      <p:ext uri="{BB962C8B-B14F-4D97-AF65-F5344CB8AC3E}">
        <p14:creationId xmlns:p14="http://schemas.microsoft.com/office/powerpoint/2010/main" val="15645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4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61940-8FC0-41E8-A10B-085D016E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Looking back (and forward!)…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FD3C9-549C-481C-96A7-FDBFC6A0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is a paradigm?</a:t>
            </a:r>
          </a:p>
          <a:p>
            <a:r>
              <a:rPr lang="en-CA" dirty="0"/>
              <a:t>What is a theory? Or hypothesis?</a:t>
            </a:r>
          </a:p>
          <a:p>
            <a:r>
              <a:rPr lang="en-CA" dirty="0"/>
              <a:t>What does Kuhn mean by “Normal </a:t>
            </a:r>
            <a:r>
              <a:rPr lang="en-CA" dirty="0" err="1" smtClean="0"/>
              <a:t>Science?”</a:t>
            </a:r>
            <a:r>
              <a:rPr lang="en-CA" sz="1200" dirty="0" err="1" smtClean="0">
                <a:hlinkClick r:id="rId2" action="ppaction://hlinksldjump"/>
              </a:rPr>
              <a:t>here</a:t>
            </a:r>
            <a:r>
              <a:rPr lang="en-CA" sz="1200" dirty="0" smtClean="0">
                <a:hlinkClick r:id="rId2" action="ppaction://hlinksldjump"/>
              </a:rPr>
              <a:t> is a great example</a:t>
            </a:r>
            <a:endParaRPr lang="en-CA" sz="1200" dirty="0"/>
          </a:p>
          <a:p>
            <a:r>
              <a:rPr lang="en-CA" dirty="0"/>
              <a:t>What is the relationship between normal science and novelty?  What do scientists set out to discover?</a:t>
            </a:r>
          </a:p>
          <a:p>
            <a:r>
              <a:rPr lang="en-CA" dirty="0"/>
              <a:t>What is Kuhn’s position on truth and scientific theories?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9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35100" y="1338241"/>
            <a:ext cx="6089228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a·nom·a·ly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əˈnäməlē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noun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something that deviates from what is standard, normal, or expected.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"there are a number of anomalies in the present system"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DefaultOcx" r:id="rId2" imgW="914400" imgH="914400"/>
        </mc:Choice>
        <mc:Fallback>
          <p:control name="DefaultOcx" r:id="rId2" imgW="914400" imgH="9144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19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Example Anomalies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discovery of Neptune (a triumph of the paradigm)</a:t>
            </a:r>
          </a:p>
          <a:p>
            <a:r>
              <a:rPr lang="en-CA" dirty="0"/>
              <a:t>The Michelson-Morley Experiment (an example of the “logic of justification”)</a:t>
            </a:r>
          </a:p>
          <a:p>
            <a:r>
              <a:rPr lang="en-CA" dirty="0"/>
              <a:t>The orbital precession of Mercury (a re-interpretation of the paradigm)</a:t>
            </a:r>
          </a:p>
          <a:p>
            <a:r>
              <a:rPr lang="en-CA" dirty="0"/>
              <a:t>The Photoelectric Effect (a failure of the paradigm)</a:t>
            </a:r>
          </a:p>
        </p:txBody>
      </p:sp>
    </p:spTree>
    <p:extLst>
      <p:ext uri="{BB962C8B-B14F-4D97-AF65-F5344CB8AC3E}">
        <p14:creationId xmlns:p14="http://schemas.microsoft.com/office/powerpoint/2010/main" val="22323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Neptune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Uranus “discovered” in 1781 by Herschel</a:t>
            </a:r>
          </a:p>
          <a:p>
            <a:r>
              <a:rPr lang="en-CA" dirty="0"/>
              <a:t>Within a few decades its orbital motion was “weird”</a:t>
            </a:r>
          </a:p>
          <a:p>
            <a:r>
              <a:rPr lang="en-CA" dirty="0"/>
              <a:t>What was</a:t>
            </a:r>
            <a:br>
              <a:rPr lang="en-CA" dirty="0"/>
            </a:br>
            <a:r>
              <a:rPr lang="en-CA" dirty="0"/>
              <a:t> “expected”…</a:t>
            </a:r>
          </a:p>
          <a:p>
            <a:pPr marL="82296" indent="0">
              <a:buNone/>
            </a:pPr>
            <a:endParaRPr lang="en-CA" dirty="0"/>
          </a:p>
        </p:txBody>
      </p:sp>
      <p:pic>
        <p:nvPicPr>
          <p:cNvPr id="8" name="neptun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8024" y="2636912"/>
            <a:ext cx="4000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Neptune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was observed …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4" name="neptune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2492896"/>
            <a:ext cx="4038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268" y="116632"/>
            <a:ext cx="7498080" cy="1143000"/>
          </a:xfrm>
        </p:spPr>
        <p:txBody>
          <a:bodyPr>
            <a:normAutofit/>
          </a:bodyPr>
          <a:lstStyle/>
          <a:p>
            <a:r>
              <a:rPr lang="en-CA" dirty="0"/>
              <a:t>Was the paradigm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6319" y="1196752"/>
                <a:ext cx="7498080" cy="4800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𝐹</m:t>
                    </m:r>
                    <m:r>
                      <a:rPr lang="en-CA" b="0" i="1" smtClean="0">
                        <a:latin typeface="Cambria Math"/>
                      </a:rPr>
                      <m:t>=−</m:t>
                    </m:r>
                    <m:r>
                      <a:rPr lang="en-CA" b="0" i="1" smtClean="0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dirty="0"/>
                  <a:t>  might not work at the distance Uranus was from the Sun?</a:t>
                </a:r>
              </a:p>
              <a:p>
                <a:r>
                  <a:rPr lang="en-CA" dirty="0"/>
                  <a:t>Maybe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=−</m:t>
                    </m:r>
                    <m:r>
                      <a:rPr lang="en-CA" i="1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CA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i="1">
                            <a:latin typeface="Cambria Math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/>
                              </a:rPr>
                              <m:t>2.005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dirty="0"/>
                  <a:t/>
                </a:r>
                <a:br>
                  <a:rPr lang="en-CA" dirty="0"/>
                </a:br>
                <a:r>
                  <a:rPr lang="en-CA" dirty="0"/>
                  <a:t>works better…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6319" y="1196752"/>
                <a:ext cx="7498080" cy="48006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neptune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4048" y="2780928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Paradigm strikes back!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368640" cy="4800600"/>
          </a:xfrm>
        </p:spPr>
        <p:txBody>
          <a:bodyPr>
            <a:normAutofit/>
          </a:bodyPr>
          <a:lstStyle/>
          <a:p>
            <a:r>
              <a:rPr lang="en-CA" sz="2400" dirty="0"/>
              <a:t>Using the Paradigm John Couch Adams and </a:t>
            </a:r>
            <a:r>
              <a:rPr lang="en-CA" sz="2400" dirty="0" err="1"/>
              <a:t>Urbain</a:t>
            </a:r>
            <a:r>
              <a:rPr lang="en-CA" sz="2400" dirty="0"/>
              <a:t> Le </a:t>
            </a:r>
            <a:r>
              <a:rPr lang="en-CA" sz="2400" dirty="0" err="1"/>
              <a:t>Verrier</a:t>
            </a:r>
            <a:r>
              <a:rPr lang="en-CA" sz="2400" dirty="0"/>
              <a:t> predict (independently in 1846) the existence of a new planet!</a:t>
            </a:r>
          </a:p>
          <a:p>
            <a:r>
              <a:rPr lang="en-CA" sz="2400" dirty="0" err="1"/>
              <a:t>Johanne</a:t>
            </a:r>
            <a:r>
              <a:rPr lang="en-CA" sz="2400" dirty="0"/>
              <a:t> Galle discovers this new object close to the position supplied by Le </a:t>
            </a:r>
            <a:r>
              <a:rPr lang="en-CA" sz="2400" dirty="0" err="1"/>
              <a:t>Verrier’s</a:t>
            </a:r>
            <a:r>
              <a:rPr lang="en-CA" sz="2400" dirty="0"/>
              <a:t> calculations the same evening he received them!</a:t>
            </a:r>
          </a:p>
          <a:p>
            <a:endParaRPr lang="en-CA" sz="2400" dirty="0"/>
          </a:p>
        </p:txBody>
      </p:sp>
      <p:pic>
        <p:nvPicPr>
          <p:cNvPr id="4" name="Snagit_PPT87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59" y="1196752"/>
            <a:ext cx="1863896" cy="2066769"/>
          </a:xfrm>
          <a:prstGeom prst="rect">
            <a:avLst/>
          </a:prstGeom>
        </p:spPr>
      </p:pic>
      <p:pic>
        <p:nvPicPr>
          <p:cNvPr id="5" name="Snagit_PPTC8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58" y="3583438"/>
            <a:ext cx="1863896" cy="2088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4479" y="3306439"/>
            <a:ext cx="1370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John Couch Adams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74478" y="5718277"/>
            <a:ext cx="1260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err="1"/>
              <a:t>Urbain</a:t>
            </a:r>
            <a:r>
              <a:rPr lang="en-CA" sz="1200" dirty="0"/>
              <a:t> Le </a:t>
            </a:r>
            <a:r>
              <a:rPr lang="en-CA" sz="1200" dirty="0" err="1"/>
              <a:t>Verrier</a:t>
            </a:r>
            <a:endParaRPr lang="en-CA" sz="1200" dirty="0"/>
          </a:p>
        </p:txBody>
      </p:sp>
      <p:pic>
        <p:nvPicPr>
          <p:cNvPr id="8" name="Snagit_PPTCFE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1" y="4568257"/>
            <a:ext cx="1728192" cy="2110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9912" y="539467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/>
              <a:t>Johanne</a:t>
            </a:r>
            <a:r>
              <a:rPr lang="en-CA" sz="1200" dirty="0"/>
              <a:t> Galle</a:t>
            </a:r>
          </a:p>
        </p:txBody>
      </p:sp>
    </p:spTree>
    <p:extLst>
      <p:ext uri="{BB962C8B-B14F-4D97-AF65-F5344CB8AC3E}">
        <p14:creationId xmlns:p14="http://schemas.microsoft.com/office/powerpoint/2010/main" val="350016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" name="neptune4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3768" y="980728"/>
            <a:ext cx="4846637" cy="4800600"/>
          </a:xfrm>
        </p:spPr>
      </p:pic>
    </p:spTree>
    <p:extLst>
      <p:ext uri="{BB962C8B-B14F-4D97-AF65-F5344CB8AC3E}">
        <p14:creationId xmlns:p14="http://schemas.microsoft.com/office/powerpoint/2010/main" val="33611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</TotalTime>
  <Words>488</Words>
  <Application>Microsoft Office PowerPoint</Application>
  <PresentationFormat>On-screen Show (4:3)</PresentationFormat>
  <Paragraphs>54</Paragraphs>
  <Slides>17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Anomalies in Science</vt:lpstr>
      <vt:lpstr>Looking back (and forward!)…</vt:lpstr>
      <vt:lpstr>PowerPoint Presentation</vt:lpstr>
      <vt:lpstr>Some Example Anomalies</vt:lpstr>
      <vt:lpstr>Neptune</vt:lpstr>
      <vt:lpstr>Neptune</vt:lpstr>
      <vt:lpstr>Was the paradigm wrong?</vt:lpstr>
      <vt:lpstr>The Paradigm strikes back!</vt:lpstr>
      <vt:lpstr>PowerPoint Presentation</vt:lpstr>
      <vt:lpstr>Paradigms Re-interpret themselves - Michelson-Morley Experiment</vt:lpstr>
      <vt:lpstr>When No means NO!</vt:lpstr>
      <vt:lpstr>More re-interpretation: Perihelion advance of Mercury</vt:lpstr>
      <vt:lpstr>You can’t get there from here: When Paradigms fail</vt:lpstr>
      <vt:lpstr>PowerPoint Presentation</vt:lpstr>
      <vt:lpstr>To sum up…</vt:lpstr>
      <vt:lpstr>PowerPoint Presentation</vt:lpstr>
      <vt:lpstr>PowerPoint Presentation</vt:lpstr>
    </vt:vector>
  </TitlesOfParts>
  <Company>King's University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Anomalies in Science</dc:title>
  <dc:creator>Brian Martin</dc:creator>
  <cp:lastModifiedBy>Brian Martin</cp:lastModifiedBy>
  <cp:revision>32</cp:revision>
  <dcterms:created xsi:type="dcterms:W3CDTF">2015-09-11T17:09:39Z</dcterms:created>
  <dcterms:modified xsi:type="dcterms:W3CDTF">2017-09-27T15:04:31Z</dcterms:modified>
</cp:coreProperties>
</file>